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8" r:id="rId2"/>
    <p:sldId id="259" r:id="rId3"/>
    <p:sldId id="271" r:id="rId4"/>
    <p:sldId id="272" r:id="rId5"/>
    <p:sldId id="273" r:id="rId6"/>
    <p:sldId id="270" r:id="rId7"/>
    <p:sldId id="263" r:id="rId8"/>
    <p:sldId id="262" r:id="rId9"/>
    <p:sldId id="260" r:id="rId10"/>
    <p:sldId id="257" r:id="rId11"/>
    <p:sldId id="265" r:id="rId12"/>
    <p:sldId id="266" r:id="rId13"/>
    <p:sldId id="267" r:id="rId14"/>
    <p:sldId id="269" r:id="rId15"/>
    <p:sldId id="274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66FF"/>
    <a:srgbClr val="FFFFFF"/>
    <a:srgbClr val="FF33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09FA6-6661-48AC-8E4C-5D7D8CC7B5A0}" type="datetimeFigureOut">
              <a:rPr lang="ko-KR" altLang="en-US" smtClean="0"/>
              <a:t>2013-06-18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1E6CD-B5D7-44CE-AFBB-9948C47337E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478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6AE1E0BD-220A-47DC-B4CD-7007B7EA3980}" type="datetime1">
              <a:rPr lang="ko-KR" altLang="en-US" smtClean="0"/>
              <a:t>2013-06-18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95F14E1-551A-43DA-A8DF-EA5819FB5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821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2D1D-AC7F-47B3-9675-D10B9DE70B09}" type="datetime1">
              <a:rPr lang="ko-KR" altLang="en-US" smtClean="0"/>
              <a:t>2013-06-18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4243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ADC6-C38A-45FF-801B-3BB3A040A318}" type="datetime1">
              <a:rPr lang="ko-KR" altLang="en-US" smtClean="0"/>
              <a:t>2013-06-18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68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rgbClr val="112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ko-KR" altLang="en-US" sz="3200">
                <a:solidFill>
                  <a:schemeClr val="l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253C830E-E567-4C15-B43F-65B14820A0D6}" type="datetime1">
              <a:rPr lang="ko-KR" altLang="en-US" smtClean="0"/>
              <a:t>2013-06-18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95F14E1-551A-43DA-A8DF-EA5819FB5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552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A4F0-3793-4E98-9238-98505BD109B6}" type="datetime1">
              <a:rPr lang="ko-KR" altLang="en-US" smtClean="0"/>
              <a:t>2013-06-18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961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C4C7-FC5B-4A3E-BB7D-3744BBEB8B04}" type="datetime1">
              <a:rPr lang="ko-KR" altLang="en-US" smtClean="0"/>
              <a:t>2013-06-18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169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0151-2D51-433F-899F-E787037B783A}" type="datetime1">
              <a:rPr lang="ko-KR" altLang="en-US" smtClean="0"/>
              <a:t>2013-06-18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741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B6F6-5B6B-471E-A469-C5BD428C53D7}" type="datetime1">
              <a:rPr lang="ko-KR" altLang="en-US" smtClean="0"/>
              <a:t>2013-06-18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089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E93C-216B-4AC7-8660-4DB93FC52E49}" type="datetime1">
              <a:rPr lang="ko-KR" altLang="en-US" smtClean="0"/>
              <a:t>2013-06-18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4841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18E0-0C1E-4218-B93F-5DFE4A9884AC}" type="datetime1">
              <a:rPr lang="ko-KR" altLang="en-US" smtClean="0"/>
              <a:t>2013-06-18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674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7A853-14B6-4B28-A9C8-205A194D3036}" type="datetime1">
              <a:rPr lang="ko-KR" altLang="en-US" smtClean="0"/>
              <a:t>2013-06-18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080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50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1F2638A-4DA9-446F-9AAC-F714626991AB}" type="datetime1">
              <a:rPr lang="ko-KR" altLang="en-US" smtClean="0"/>
              <a:t>2013-06-18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95F14E1-551A-43DA-A8DF-EA5819FB5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305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audio" Target="../media/media4.wav"/><Relationship Id="rId7" Type="http://schemas.openxmlformats.org/officeDocument/2006/relationships/image" Target="../media/image5.png"/><Relationship Id="rId12" Type="http://schemas.openxmlformats.org/officeDocument/2006/relationships/hyperlink" Target="http://upload.wikimedia.org/wikipedia/commons/e/eb/Handicapped_Accessible_sign.svg" TargetMode="External"/><Relationship Id="rId2" Type="http://schemas.microsoft.com/office/2007/relationships/media" Target="../media/media4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2.png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Linking </a:t>
            </a:r>
            <a:r>
              <a:rPr lang="en-US" altLang="ko-KR" dirty="0" err="1" smtClean="0"/>
              <a:t>IndoorGML</a:t>
            </a:r>
            <a:r>
              <a:rPr lang="en-US" altLang="ko-KR" dirty="0" smtClean="0"/>
              <a:t> with </a:t>
            </a:r>
            <a:r>
              <a:rPr lang="en-US" altLang="ko-KR" dirty="0" err="1" smtClean="0"/>
              <a:t>CityGML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</a:rPr>
              <a:t>June 21, 2013</a:t>
            </a:r>
          </a:p>
          <a:p>
            <a:r>
              <a:rPr lang="en-US" altLang="ko-KR" sz="2800" dirty="0" smtClean="0">
                <a:solidFill>
                  <a:schemeClr val="tx1"/>
                </a:solidFill>
              </a:rPr>
              <a:t>Ki-</a:t>
            </a:r>
            <a:r>
              <a:rPr lang="en-US" altLang="ko-KR" sz="2800" dirty="0" err="1" smtClean="0">
                <a:solidFill>
                  <a:schemeClr val="tx1"/>
                </a:solidFill>
              </a:rPr>
              <a:t>Joune</a:t>
            </a:r>
            <a:r>
              <a:rPr lang="en-US" altLang="ko-KR" sz="2800" dirty="0" smtClean="0">
                <a:solidFill>
                  <a:schemeClr val="tx1"/>
                </a:solidFill>
              </a:rPr>
              <a:t> Li</a:t>
            </a:r>
          </a:p>
          <a:p>
            <a:r>
              <a:rPr lang="en-US" altLang="ko-KR" sz="2800" dirty="0" smtClean="0">
                <a:solidFill>
                  <a:schemeClr val="tx1"/>
                </a:solidFill>
              </a:rPr>
              <a:t>Pusan National University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6632"/>
            <a:ext cx="1656184" cy="13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6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28"/>
    </mc:Choice>
    <mc:Fallback>
      <p:transition spd="slow" advTm="28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Issues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Geometry</a:t>
            </a:r>
            <a:endParaRPr lang="en-US" altLang="ko-KR" dirty="0" smtClean="0"/>
          </a:p>
          <a:p>
            <a:r>
              <a:rPr lang="en-US" altLang="ko-KR" dirty="0" smtClean="0"/>
              <a:t>1:N mapping</a:t>
            </a:r>
          </a:p>
          <a:p>
            <a:r>
              <a:rPr lang="en-US" altLang="ko-KR" dirty="0" smtClean="0"/>
              <a:t>Virtual Division</a:t>
            </a:r>
          </a:p>
          <a:p>
            <a:r>
              <a:rPr lang="en-US" altLang="ko-KR" dirty="0" smtClean="0"/>
              <a:t>Synchronization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10</a:t>
            </a:fld>
            <a:endParaRPr lang="ko-KR" altLang="en-US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99"/>
    </mc:Choice>
    <mc:Fallback>
      <p:transition spd="slow" advTm="26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Geometry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In </a:t>
            </a:r>
            <a:r>
              <a:rPr lang="en-US" altLang="ko-KR" sz="2800" dirty="0" err="1" smtClean="0"/>
              <a:t>CityGML</a:t>
            </a:r>
            <a:r>
              <a:rPr lang="en-US" altLang="ko-KR" sz="2800" dirty="0" smtClean="0"/>
              <a:t> </a:t>
            </a:r>
          </a:p>
          <a:p>
            <a:pPr lvl="1"/>
            <a:r>
              <a:rPr lang="en-US" altLang="ko-KR" sz="2400" dirty="0" smtClean="0"/>
              <a:t>Room: Solid or </a:t>
            </a:r>
            <a:r>
              <a:rPr lang="en-US" altLang="ko-KR" sz="2400" dirty="0" err="1" smtClean="0"/>
              <a:t>MultiSurface</a:t>
            </a:r>
            <a:endParaRPr lang="en-US" altLang="ko-KR" sz="2400" dirty="0" smtClean="0"/>
          </a:p>
          <a:p>
            <a:pPr lvl="1"/>
            <a:r>
              <a:rPr lang="en-US" altLang="ko-KR" sz="2400" dirty="0" smtClean="0"/>
              <a:t>Door: </a:t>
            </a:r>
            <a:r>
              <a:rPr lang="en-US" altLang="ko-KR" sz="2400" dirty="0" err="1" smtClean="0"/>
              <a:t>MultiSurface</a:t>
            </a:r>
            <a:endParaRPr lang="en-US" altLang="ko-KR" sz="2400" dirty="0"/>
          </a:p>
          <a:p>
            <a:r>
              <a:rPr lang="en-US" altLang="ko-KR" sz="2800" dirty="0" smtClean="0"/>
              <a:t>In </a:t>
            </a:r>
            <a:r>
              <a:rPr lang="en-US" altLang="ko-KR" sz="2800" dirty="0" err="1" smtClean="0"/>
              <a:t>IndoorGML</a:t>
            </a:r>
            <a:endParaRPr lang="en-US" altLang="ko-KR" sz="2800" dirty="0" smtClean="0"/>
          </a:p>
          <a:p>
            <a:pPr lvl="1"/>
            <a:r>
              <a:rPr lang="en-US" altLang="ko-KR" sz="2400" dirty="0" smtClean="0"/>
              <a:t>Room: Solid in 3D (or Surface in 2D)</a:t>
            </a:r>
          </a:p>
          <a:p>
            <a:pPr lvl="1"/>
            <a:r>
              <a:rPr lang="en-US" altLang="ko-KR" sz="2400" dirty="0" smtClean="0"/>
              <a:t>Door</a:t>
            </a:r>
          </a:p>
          <a:p>
            <a:pPr lvl="1"/>
            <a:endParaRPr lang="en-US" altLang="ko-KR" sz="2400" dirty="0"/>
          </a:p>
          <a:p>
            <a:pPr lvl="1"/>
            <a:endParaRPr lang="en-US" altLang="ko-KR" sz="2400" dirty="0" smtClean="0"/>
          </a:p>
          <a:p>
            <a:pPr lvl="1"/>
            <a:endParaRPr lang="en-US" altLang="ko-KR" sz="2400" dirty="0"/>
          </a:p>
          <a:p>
            <a:pPr lvl="1"/>
            <a:endParaRPr lang="en-US" altLang="ko-KR" sz="2400" dirty="0" smtClean="0"/>
          </a:p>
          <a:p>
            <a:pPr marL="457200" lvl="1" indent="0">
              <a:buNone/>
            </a:pPr>
            <a:r>
              <a:rPr lang="en-US" altLang="ko-KR" sz="2400" dirty="0" smtClean="0">
                <a:sym typeface="Wingdings" pitchFamily="2" charset="2"/>
              </a:rPr>
              <a:t> The geometry mismatch doesn’t matter.</a:t>
            </a:r>
            <a:endParaRPr lang="en-US" altLang="ko-KR" sz="2400" dirty="0" smtClean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645398"/>
              </p:ext>
            </p:extLst>
          </p:nvPr>
        </p:nvGraphicFramePr>
        <p:xfrm>
          <a:off x="2267744" y="3861048"/>
          <a:ext cx="6480720" cy="165938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36103"/>
                <a:gridCol w="2664297"/>
                <a:gridCol w="2880320"/>
              </a:tblGrid>
              <a:tr h="370799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91438" marR="91438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3D space</a:t>
                      </a:r>
                    </a:p>
                  </a:txBody>
                  <a:tcPr marL="91438" marR="91438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2D space (e.g. floor plan)</a:t>
                      </a:r>
                      <a:endParaRPr lang="en-GB" sz="1600" dirty="0"/>
                    </a:p>
                  </a:txBody>
                  <a:tcPr marL="91438" marR="91438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323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Thick </a:t>
                      </a:r>
                      <a:br>
                        <a:rPr lang="en-GB" sz="1600" dirty="0" smtClean="0"/>
                      </a:br>
                      <a:r>
                        <a:rPr lang="en-GB" sz="1600" baseline="0" dirty="0" smtClean="0"/>
                        <a:t>Door</a:t>
                      </a:r>
                      <a:endParaRPr lang="en-GB" sz="1600" dirty="0"/>
                    </a:p>
                  </a:txBody>
                  <a:tcPr marL="91438" marR="91438"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dirty="0" err="1" smtClean="0"/>
                        <a:t>GeneralSpace</a:t>
                      </a:r>
                      <a:r>
                        <a:rPr lang="en-US" sz="1600" dirty="0" smtClean="0"/>
                        <a:t>: Solid</a:t>
                      </a:r>
                    </a:p>
                    <a:p>
                      <a:r>
                        <a:rPr lang="en-US" sz="1600" i="1" dirty="0" err="1" smtClean="0"/>
                        <a:t>ConnectionSpace</a:t>
                      </a:r>
                      <a:r>
                        <a:rPr lang="en-US" sz="1600" dirty="0" smtClean="0"/>
                        <a:t>: Solid </a:t>
                      </a:r>
                      <a:endParaRPr lang="en-GB" sz="1600" dirty="0"/>
                    </a:p>
                  </a:txBody>
                  <a:tcPr marL="91438" marR="91438"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600" i="1" dirty="0" err="1" smtClean="0"/>
                        <a:t>GeneralSpace</a:t>
                      </a:r>
                      <a:r>
                        <a:rPr lang="en-US" altLang="ko-KR" sz="1600" dirty="0" smtClean="0"/>
                        <a:t>: Surface</a:t>
                      </a:r>
                    </a:p>
                    <a:p>
                      <a:r>
                        <a:rPr lang="en-US" altLang="ko-KR" sz="1600" i="1" dirty="0" err="1" smtClean="0"/>
                        <a:t>ConnectionSpace</a:t>
                      </a:r>
                      <a:r>
                        <a:rPr lang="en-US" altLang="ko-KR" sz="1600" dirty="0" smtClean="0"/>
                        <a:t>: Surface </a:t>
                      </a:r>
                      <a:endParaRPr lang="en-GB" altLang="ko-KR" sz="1600" dirty="0"/>
                    </a:p>
                  </a:txBody>
                  <a:tcPr marL="91438" marR="91438"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63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Thin</a:t>
                      </a:r>
                      <a:br>
                        <a:rPr lang="en-GB" sz="1600" dirty="0" smtClean="0"/>
                      </a:br>
                      <a:r>
                        <a:rPr lang="en-GB" sz="1600" dirty="0" smtClean="0"/>
                        <a:t>Door</a:t>
                      </a:r>
                      <a:endParaRPr lang="en-GB" sz="1600" dirty="0"/>
                    </a:p>
                  </a:txBody>
                  <a:tcPr marL="91438" marR="91438"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600" i="1" dirty="0" err="1" smtClean="0"/>
                        <a:t>GeneralSpace</a:t>
                      </a:r>
                      <a:r>
                        <a:rPr lang="en-US" altLang="ko-KR" sz="1600" dirty="0" smtClean="0"/>
                        <a:t>: Solid</a:t>
                      </a:r>
                    </a:p>
                    <a:p>
                      <a:r>
                        <a:rPr lang="en-US" altLang="ko-KR" sz="1600" i="1" dirty="0" err="1" smtClean="0"/>
                        <a:t>ConnectionSpace</a:t>
                      </a:r>
                      <a:r>
                        <a:rPr lang="en-US" altLang="ko-KR" sz="1600" dirty="0" smtClean="0"/>
                        <a:t>: Surface</a:t>
                      </a:r>
                      <a:endParaRPr lang="en-GB" altLang="ko-KR" sz="1600" dirty="0"/>
                    </a:p>
                  </a:txBody>
                  <a:tcPr marL="91438" marR="91438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600" i="1" dirty="0" err="1" smtClean="0"/>
                        <a:t>GeneralSpace</a:t>
                      </a:r>
                      <a:r>
                        <a:rPr lang="en-US" altLang="ko-KR" sz="1600" dirty="0" smtClean="0"/>
                        <a:t>: Surface</a:t>
                      </a:r>
                    </a:p>
                    <a:p>
                      <a:r>
                        <a:rPr lang="en-US" altLang="ko-KR" sz="1600" i="1" dirty="0" err="1" smtClean="0"/>
                        <a:t>ConnectionSpace</a:t>
                      </a:r>
                      <a:r>
                        <a:rPr lang="en-US" altLang="ko-KR" sz="1600" dirty="0" smtClean="0"/>
                        <a:t>: Curve</a:t>
                      </a:r>
                      <a:endParaRPr lang="en-GB" altLang="ko-KR" sz="1600" dirty="0"/>
                    </a:p>
                  </a:txBody>
                  <a:tcPr marL="91438" marR="91438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11</a:t>
            </a:fld>
            <a:endParaRPr lang="ko-KR" altLang="en-US"/>
          </a:p>
        </p:txBody>
      </p:sp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2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865"/>
    </mc:Choice>
    <mc:Fallback>
      <p:transition spd="slow" advTm="157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1:N mapping</a:t>
            </a:r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247034" y="2830304"/>
            <a:ext cx="3070299" cy="2110865"/>
            <a:chOff x="583152" y="4414781"/>
            <a:chExt cx="3070299" cy="2110865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640" y="4414781"/>
              <a:ext cx="3065811" cy="173081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83152" y="6156314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 err="1" smtClean="0">
                  <a:latin typeface="Arial" pitchFamily="34" charset="0"/>
                  <a:cs typeface="Arial" pitchFamily="34" charset="0"/>
                </a:rPr>
                <a:t>IndoorGML</a:t>
              </a:r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3302499" y="4842701"/>
              <a:ext cx="265876" cy="2018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4107194" y="3140968"/>
            <a:ext cx="4680520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10" y="3303071"/>
            <a:ext cx="2164030" cy="208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73" y="3302124"/>
            <a:ext cx="2039226" cy="198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83258" y="538492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altLang="ko-KR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Floor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5506" y="538492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ko-KR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Floor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구부러진 연결선 15"/>
          <p:cNvCxnSpPr>
            <a:stCxn id="12" idx="1"/>
            <a:endCxn id="9" idx="7"/>
          </p:cNvCxnSpPr>
          <p:nvPr/>
        </p:nvCxnSpPr>
        <p:spPr>
          <a:xfrm rot="10800000">
            <a:off x="3193321" y="3287788"/>
            <a:ext cx="3422655" cy="1005309"/>
          </a:xfrm>
          <a:prstGeom prst="curvedConnector4">
            <a:avLst>
              <a:gd name="adj1" fmla="val 49431"/>
              <a:gd name="adj2" fmla="val 122739"/>
            </a:avLst>
          </a:prstGeom>
          <a:noFill/>
          <a:ln>
            <a:solidFill>
              <a:srgbClr val="FF0000"/>
            </a:solidFill>
            <a:headEnd type="triangle" w="med" len="med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타원 16"/>
          <p:cNvSpPr/>
          <p:nvPr/>
        </p:nvSpPr>
        <p:spPr>
          <a:xfrm>
            <a:off x="889226" y="3018386"/>
            <a:ext cx="226938" cy="192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499992" y="4109451"/>
            <a:ext cx="228404" cy="762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구부러진 연결선 18"/>
          <p:cNvCxnSpPr>
            <a:endCxn id="17" idx="3"/>
          </p:cNvCxnSpPr>
          <p:nvPr/>
        </p:nvCxnSpPr>
        <p:spPr>
          <a:xfrm rot="10800000">
            <a:off x="922463" y="3182671"/>
            <a:ext cx="5693515" cy="1758499"/>
          </a:xfrm>
          <a:prstGeom prst="curvedConnector2">
            <a:avLst/>
          </a:prstGeom>
          <a:noFill/>
          <a:ln>
            <a:solidFill>
              <a:srgbClr val="FF0000"/>
            </a:solidFill>
            <a:headEnd type="triangle" w="med" len="med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타원 19"/>
          <p:cNvSpPr/>
          <p:nvPr/>
        </p:nvSpPr>
        <p:spPr>
          <a:xfrm>
            <a:off x="2032357" y="2784363"/>
            <a:ext cx="226938" cy="192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구부러진 연결선 20"/>
          <p:cNvCxnSpPr>
            <a:endCxn id="20" idx="2"/>
          </p:cNvCxnSpPr>
          <p:nvPr/>
        </p:nvCxnSpPr>
        <p:spPr>
          <a:xfrm rot="10800000">
            <a:off x="2032360" y="2880598"/>
            <a:ext cx="4583617" cy="1592519"/>
          </a:xfrm>
          <a:prstGeom prst="curvedConnector3">
            <a:avLst>
              <a:gd name="adj1" fmla="val 104987"/>
            </a:avLst>
          </a:prstGeom>
          <a:noFill/>
          <a:ln>
            <a:solidFill>
              <a:srgbClr val="FF0000"/>
            </a:solidFill>
            <a:headEnd type="triangle" w="med" len="med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타원 21"/>
          <p:cNvSpPr/>
          <p:nvPr/>
        </p:nvSpPr>
        <p:spPr>
          <a:xfrm>
            <a:off x="1100214" y="3258226"/>
            <a:ext cx="226938" cy="192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구부러진 연결선 22"/>
          <p:cNvCxnSpPr>
            <a:endCxn id="22" idx="5"/>
          </p:cNvCxnSpPr>
          <p:nvPr/>
        </p:nvCxnSpPr>
        <p:spPr>
          <a:xfrm rot="10800000">
            <a:off x="1293921" y="3422509"/>
            <a:ext cx="5322055" cy="1302639"/>
          </a:xfrm>
          <a:prstGeom prst="curvedConnector2">
            <a:avLst/>
          </a:prstGeom>
          <a:noFill/>
          <a:ln>
            <a:solidFill>
              <a:srgbClr val="FF0000"/>
            </a:solidFill>
            <a:headEnd type="triangle" w="med" len="med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802" y="1351341"/>
            <a:ext cx="1878416" cy="130325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06626" y="5949281"/>
            <a:ext cx="412135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But</a:t>
            </a:r>
            <a:r>
              <a:rPr lang="ko-KR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Neither N:1 Nor N:M</a:t>
            </a:r>
            <a:endParaRPr lang="ko-KR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슬라이드 번호 개체 틀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12</a:t>
            </a:fld>
            <a:endParaRPr lang="ko-KR" altLang="en-US"/>
          </a:p>
        </p:txBody>
      </p:sp>
      <p:pic>
        <p:nvPicPr>
          <p:cNvPr id="27" name="오디오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0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26"/>
    </mc:Choice>
    <mc:Fallback>
      <p:transition spd="slow" advTm="57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Virtual Division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595181" y="1522361"/>
            <a:ext cx="5583866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06" y="1683517"/>
            <a:ext cx="2039226" cy="198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8447" y="375667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ko-KR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Floor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2504" y="376631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ko-KR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Floor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4954911" y="3199919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4483613" y="3199919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4483613" y="2263815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5419717" y="2263815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/>
          <p:cNvCxnSpPr>
            <a:stCxn id="12" idx="4"/>
            <a:endCxn id="11" idx="0"/>
          </p:cNvCxnSpPr>
          <p:nvPr/>
        </p:nvCxnSpPr>
        <p:spPr>
          <a:xfrm>
            <a:off x="4519617" y="2335823"/>
            <a:ext cx="0" cy="8640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>
            <a:stCxn id="11" idx="6"/>
            <a:endCxn id="10" idx="2"/>
          </p:cNvCxnSpPr>
          <p:nvPr/>
        </p:nvCxnSpPr>
        <p:spPr>
          <a:xfrm>
            <a:off x="4555621" y="3235923"/>
            <a:ext cx="39929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>
            <a:endCxn id="12" idx="6"/>
          </p:cNvCxnSpPr>
          <p:nvPr/>
        </p:nvCxnSpPr>
        <p:spPr>
          <a:xfrm flipH="1">
            <a:off x="4555621" y="2299819"/>
            <a:ext cx="86409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자유형 24"/>
          <p:cNvSpPr/>
          <p:nvPr/>
        </p:nvSpPr>
        <p:spPr>
          <a:xfrm>
            <a:off x="4042504" y="2890115"/>
            <a:ext cx="718458" cy="754428"/>
          </a:xfrm>
          <a:custGeom>
            <a:avLst/>
            <a:gdLst>
              <a:gd name="connsiteX0" fmla="*/ 0 w 718458"/>
              <a:gd name="connsiteY0" fmla="*/ 0 h 794657"/>
              <a:gd name="connsiteX1" fmla="*/ 718458 w 718458"/>
              <a:gd name="connsiteY1" fmla="*/ 0 h 794657"/>
              <a:gd name="connsiteX2" fmla="*/ 718458 w 718458"/>
              <a:gd name="connsiteY2" fmla="*/ 794657 h 79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8458" h="794657">
                <a:moveTo>
                  <a:pt x="0" y="0"/>
                </a:moveTo>
                <a:lnTo>
                  <a:pt x="718458" y="0"/>
                </a:lnTo>
                <a:lnTo>
                  <a:pt x="718458" y="794657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자유형 25"/>
          <p:cNvSpPr/>
          <p:nvPr/>
        </p:nvSpPr>
        <p:spPr>
          <a:xfrm>
            <a:off x="4750076" y="1728656"/>
            <a:ext cx="10886" cy="1188000"/>
          </a:xfrm>
          <a:custGeom>
            <a:avLst/>
            <a:gdLst>
              <a:gd name="connsiteX0" fmla="*/ 10886 w 10886"/>
              <a:gd name="connsiteY0" fmla="*/ 1110343 h 1110343"/>
              <a:gd name="connsiteX1" fmla="*/ 0 w 10886"/>
              <a:gd name="connsiteY1" fmla="*/ 0 h 111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86" h="1110343">
                <a:moveTo>
                  <a:pt x="10886" y="1110343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직선 연결선 27"/>
          <p:cNvCxnSpPr/>
          <p:nvPr/>
        </p:nvCxnSpPr>
        <p:spPr>
          <a:xfrm flipH="1">
            <a:off x="4760964" y="2890115"/>
            <a:ext cx="514739" cy="0"/>
          </a:xfrm>
          <a:prstGeom prst="lin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7" y="1683517"/>
            <a:ext cx="2039226" cy="198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오른쪽 화살표 29"/>
          <p:cNvSpPr/>
          <p:nvPr/>
        </p:nvSpPr>
        <p:spPr>
          <a:xfrm>
            <a:off x="3187469" y="2674490"/>
            <a:ext cx="432048" cy="2421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2483770" y="4372518"/>
            <a:ext cx="599153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- </a:t>
            </a:r>
            <a:r>
              <a:rPr lang="en-US" altLang="ko-KR" dirty="0" err="1" smtClean="0"/>
              <a:t>ConnectionSpace</a:t>
            </a:r>
            <a:r>
              <a:rPr lang="en-US" altLang="ko-KR" dirty="0" smtClean="0"/>
              <a:t> in </a:t>
            </a:r>
            <a:r>
              <a:rPr lang="en-US" altLang="ko-KR" dirty="0" err="1" smtClean="0"/>
              <a:t>IndoorGML</a:t>
            </a:r>
            <a:endParaRPr lang="en-US" altLang="ko-KR" dirty="0" smtClean="0"/>
          </a:p>
          <a:p>
            <a:r>
              <a:rPr lang="en-US" altLang="ko-KR" dirty="0" smtClean="0"/>
              <a:t>- </a:t>
            </a:r>
            <a:r>
              <a:rPr lang="en-US" altLang="ko-KR" dirty="0" err="1" smtClean="0"/>
              <a:t>ClosureSurface</a:t>
            </a:r>
            <a:r>
              <a:rPr lang="en-US" altLang="ko-KR" dirty="0" smtClean="0"/>
              <a:t> in </a:t>
            </a:r>
            <a:r>
              <a:rPr lang="en-US" altLang="ko-KR" dirty="0" err="1" smtClean="0"/>
              <a:t>CityGML</a:t>
            </a:r>
            <a:endParaRPr lang="en-US" altLang="ko-KR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2459953" y="5163835"/>
            <a:ext cx="599153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* Door also belongs to </a:t>
            </a:r>
            <a:r>
              <a:rPr lang="en-US" altLang="ko-KR" dirty="0" err="1" smtClean="0"/>
              <a:t>ConnectionSpace</a:t>
            </a:r>
            <a:r>
              <a:rPr lang="en-US" altLang="ko-KR" dirty="0" smtClean="0"/>
              <a:t> in </a:t>
            </a:r>
            <a:r>
              <a:rPr lang="en-US" altLang="ko-KR" dirty="0" err="1" smtClean="0"/>
              <a:t>IndoorGML</a:t>
            </a:r>
            <a:endParaRPr lang="en-US" altLang="ko-KR" dirty="0" smtClean="0"/>
          </a:p>
        </p:txBody>
      </p:sp>
      <p:cxnSp>
        <p:nvCxnSpPr>
          <p:cNvPr id="34" name="구부러진 연결선 33"/>
          <p:cNvCxnSpPr>
            <a:endCxn id="31" idx="0"/>
          </p:cNvCxnSpPr>
          <p:nvPr/>
        </p:nvCxnSpPr>
        <p:spPr>
          <a:xfrm rot="16200000" flipH="1">
            <a:off x="4151991" y="3044968"/>
            <a:ext cx="1482401" cy="117269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슬라이드 번호 개체 틀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13</a:t>
            </a:fld>
            <a:endParaRPr lang="ko-KR" altLang="en-US"/>
          </a:p>
        </p:txBody>
      </p:sp>
      <p:pic>
        <p:nvPicPr>
          <p:cNvPr id="41" name="오디오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5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81"/>
    </mc:Choice>
    <mc:Fallback>
      <p:transition spd="slow" advTm="73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Virtual Division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How to divide this?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2843810" y="2092205"/>
            <a:ext cx="5372851" cy="3949449"/>
            <a:chOff x="6422425" y="1677258"/>
            <a:chExt cx="5372851" cy="3949449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2425" y="1677258"/>
              <a:ext cx="5372851" cy="358011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7142505" y="5257375"/>
              <a:ext cx="4652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[Guggenheim Museum in Manhattan]</a:t>
              </a:r>
              <a:endParaRPr lang="en-GB" dirty="0"/>
            </a:p>
          </p:txBody>
        </p:sp>
      </p:grp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14</a:t>
            </a:fld>
            <a:endParaRPr lang="ko-KR" altLang="en-US"/>
          </a:p>
        </p:txBody>
      </p:sp>
      <p:pic>
        <p:nvPicPr>
          <p:cNvPr id="8" name="오디오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5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83"/>
    </mc:Choice>
    <mc:Fallback>
      <p:transition spd="slow" advTm="2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sz="2800" dirty="0" err="1" smtClean="0"/>
              <a:t>IndoorGML</a:t>
            </a:r>
            <a:endParaRPr lang="en-US" altLang="ko-KR" sz="2800" dirty="0" smtClean="0"/>
          </a:p>
          <a:p>
            <a:pPr lvl="1"/>
            <a:r>
              <a:rPr lang="en-US" altLang="ko-KR" sz="2400" dirty="0" smtClean="0"/>
              <a:t>A Graph Model </a:t>
            </a:r>
          </a:p>
          <a:p>
            <a:pPr lvl="1"/>
            <a:r>
              <a:rPr lang="en-US" altLang="ko-KR" sz="2400" dirty="0" smtClean="0"/>
              <a:t>Provides a linkage with </a:t>
            </a:r>
            <a:r>
              <a:rPr lang="en-US" altLang="ko-KR" sz="2400" dirty="0" err="1" smtClean="0"/>
              <a:t>CityGML</a:t>
            </a:r>
            <a:r>
              <a:rPr lang="en-US" altLang="ko-KR" sz="2400" dirty="0" smtClean="0"/>
              <a:t> (and IFC as well)</a:t>
            </a:r>
            <a:br>
              <a:rPr lang="en-US" altLang="ko-KR" sz="2400" dirty="0" smtClean="0"/>
            </a:br>
            <a:r>
              <a:rPr lang="en-US" altLang="ko-KR" sz="2400" dirty="0" smtClean="0"/>
              <a:t>via external reference (</a:t>
            </a:r>
            <a:r>
              <a:rPr lang="en-US" altLang="ko-KR" sz="2400" dirty="0" err="1" smtClean="0"/>
              <a:t>xlink</a:t>
            </a:r>
            <a:r>
              <a:rPr lang="en-US" altLang="ko-KR" sz="2400" dirty="0" smtClean="0"/>
              <a:t>)</a:t>
            </a:r>
          </a:p>
          <a:p>
            <a:pPr lvl="1"/>
            <a:endParaRPr lang="en-US" altLang="ko-KR" sz="2400" dirty="0"/>
          </a:p>
          <a:p>
            <a:r>
              <a:rPr lang="en-US" altLang="ko-KR" sz="2800" dirty="0" smtClean="0"/>
              <a:t>Issues</a:t>
            </a:r>
          </a:p>
          <a:p>
            <a:pPr lvl="1"/>
            <a:r>
              <a:rPr lang="en-US" altLang="ko-KR" sz="2400" dirty="0" smtClean="0"/>
              <a:t>Geometry, 1:N Mapping, Virtual Division</a:t>
            </a:r>
          </a:p>
          <a:p>
            <a:pPr lvl="1"/>
            <a:r>
              <a:rPr lang="en-US" altLang="ko-KR" sz="2400" dirty="0" smtClean="0"/>
              <a:t>Synchronization between </a:t>
            </a:r>
            <a:r>
              <a:rPr lang="en-US" altLang="ko-KR" sz="2400" dirty="0" err="1" smtClean="0"/>
              <a:t>CityGML</a:t>
            </a:r>
            <a:r>
              <a:rPr lang="en-US" altLang="ko-KR" sz="2400" dirty="0" smtClean="0"/>
              <a:t> and </a:t>
            </a:r>
            <a:r>
              <a:rPr lang="en-US" altLang="ko-KR" sz="2400" dirty="0" err="1" smtClean="0"/>
              <a:t>IndoorGML</a:t>
            </a:r>
            <a:endParaRPr lang="en-US" altLang="ko-KR" sz="2400" dirty="0" smtClean="0"/>
          </a:p>
          <a:p>
            <a:pPr lvl="2"/>
            <a:r>
              <a:rPr lang="en-US" altLang="ko-KR" sz="2000" dirty="0" smtClean="0"/>
              <a:t>Not a Data Model Issue but System Issue</a:t>
            </a:r>
          </a:p>
          <a:p>
            <a:pPr lvl="1"/>
            <a:endParaRPr lang="en-US" altLang="ko-KR" sz="2400" dirty="0"/>
          </a:p>
          <a:p>
            <a:r>
              <a:rPr lang="en-US" altLang="ko-KR" sz="2800" dirty="0" smtClean="0"/>
              <a:t>Sample Data</a:t>
            </a:r>
          </a:p>
          <a:p>
            <a:pPr lvl="1"/>
            <a:r>
              <a:rPr lang="en-US" altLang="ko-KR" sz="2400" dirty="0" smtClean="0"/>
              <a:t>Any </a:t>
            </a:r>
            <a:r>
              <a:rPr lang="en-US" altLang="ko-KR" sz="2400" dirty="0" err="1" smtClean="0"/>
              <a:t>CityGML</a:t>
            </a:r>
            <a:r>
              <a:rPr lang="en-US" altLang="ko-KR" sz="2400" dirty="0" smtClean="0"/>
              <a:t> LoD4 sample data is welcome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15</a:t>
            </a:fld>
            <a:endParaRPr lang="ko-KR" altLang="en-US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8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23"/>
    </mc:Choice>
    <mc:Fallback>
      <p:transition spd="slow" advTm="8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Agenda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Overview on </a:t>
            </a:r>
            <a:r>
              <a:rPr lang="en-US" altLang="ko-KR" dirty="0" err="1" smtClean="0"/>
              <a:t>IndoorGML</a:t>
            </a:r>
            <a:endParaRPr lang="en-US" altLang="ko-KR" dirty="0" smtClean="0"/>
          </a:p>
          <a:p>
            <a:r>
              <a:rPr lang="en-US" altLang="ko-KR" dirty="0" smtClean="0"/>
              <a:t>Linking </a:t>
            </a:r>
            <a:r>
              <a:rPr lang="en-US" altLang="ko-KR" dirty="0" err="1" smtClean="0"/>
              <a:t>IndoorGML</a:t>
            </a:r>
            <a:r>
              <a:rPr lang="en-US" altLang="ko-KR" dirty="0" smtClean="0"/>
              <a:t> with </a:t>
            </a:r>
            <a:r>
              <a:rPr lang="en-US" altLang="ko-KR" dirty="0" err="1" smtClean="0"/>
              <a:t>CityGML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2</a:t>
            </a:fld>
            <a:endParaRPr lang="ko-KR" altLang="en-US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9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94"/>
    </mc:Choice>
    <mc:Fallback>
      <p:transition spd="slow" advTm="1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IndoorGML</a:t>
            </a:r>
            <a:r>
              <a:rPr lang="en-US" altLang="ko-KR" dirty="0" smtClean="0"/>
              <a:t> as a Complement</a:t>
            </a:r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 bwMode="auto">
          <a:xfrm>
            <a:off x="408233" y="1622267"/>
            <a:ext cx="7581900" cy="3708668"/>
          </a:xfrm>
          <a:prstGeom prst="roundRect">
            <a:avLst>
              <a:gd name="adj" fmla="val 7365"/>
            </a:avLst>
          </a:prstGeom>
          <a:solidFill>
            <a:schemeClr val="tx2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stealth" w="med" len="lg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rIns="0"/>
          <a:lstStyle/>
          <a:p>
            <a:pPr algn="r" eaLnBrk="0" hangingPunct="0">
              <a:defRPr/>
            </a:pPr>
            <a:endParaRPr lang="ko-KR" altLang="en-US" sz="1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타원 4"/>
          <p:cNvSpPr/>
          <p:nvPr/>
        </p:nvSpPr>
        <p:spPr bwMode="auto">
          <a:xfrm>
            <a:off x="1398835" y="1774666"/>
            <a:ext cx="2176463" cy="219075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stealth" w="med" len="lg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rIns="0"/>
          <a:lstStyle/>
          <a:p>
            <a:pPr algn="ctr" eaLnBrk="0" hangingPunct="0">
              <a:defRPr/>
            </a:pPr>
            <a:r>
              <a:rPr lang="en-US" altLang="ko-KR" sz="2000" dirty="0" err="1">
                <a:latin typeface="Arial" pitchFamily="34" charset="0"/>
                <a:cs typeface="Arial" pitchFamily="34" charset="0"/>
              </a:rPr>
              <a:t>CityGML</a:t>
            </a:r>
            <a:endParaRPr lang="ko-KR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타원 5"/>
          <p:cNvSpPr/>
          <p:nvPr/>
        </p:nvSpPr>
        <p:spPr bwMode="auto">
          <a:xfrm>
            <a:off x="560634" y="2555715"/>
            <a:ext cx="2176463" cy="2190751"/>
          </a:xfrm>
          <a:prstGeom prst="ellipse">
            <a:avLst/>
          </a:prstGeom>
          <a:solidFill>
            <a:schemeClr val="accent2">
              <a:lumMod val="40000"/>
              <a:lumOff val="60000"/>
              <a:alpha val="47059"/>
            </a:schemeClr>
          </a:solidFill>
          <a:ln w="9525" cap="flat" cmpd="sng" algn="ctr">
            <a:noFill/>
            <a:prstDash val="solid"/>
            <a:round/>
            <a:headEnd type="stealth" w="med" len="lg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rIns="0" anchor="b"/>
          <a:lstStyle/>
          <a:p>
            <a:pPr eaLnBrk="0" hangingPunct="0">
              <a:defRPr/>
            </a:pPr>
            <a:r>
              <a:rPr lang="en-US" altLang="ko-KR" sz="2000" dirty="0">
                <a:latin typeface="Arial" pitchFamily="34" charset="0"/>
                <a:cs typeface="Arial" pitchFamily="34" charset="0"/>
              </a:rPr>
              <a:t>KML</a:t>
            </a:r>
            <a:endParaRPr lang="ko-KR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타원 6"/>
          <p:cNvSpPr/>
          <p:nvPr/>
        </p:nvSpPr>
        <p:spPr bwMode="auto">
          <a:xfrm>
            <a:off x="2389435" y="2555715"/>
            <a:ext cx="2176463" cy="2190751"/>
          </a:xfrm>
          <a:prstGeom prst="ellipse">
            <a:avLst/>
          </a:prstGeom>
          <a:solidFill>
            <a:srgbClr val="CCFFFF">
              <a:alpha val="47059"/>
            </a:srgbClr>
          </a:solidFill>
          <a:ln w="9525" cap="flat" cmpd="sng" algn="ctr">
            <a:noFill/>
            <a:prstDash val="solid"/>
            <a:round/>
            <a:headEnd type="stealth" w="med" len="lg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rIns="0" anchor="b"/>
          <a:lstStyle/>
          <a:p>
            <a:pPr algn="r" eaLnBrk="0" hangingPunct="0">
              <a:defRPr/>
            </a:pPr>
            <a:r>
              <a:rPr lang="en-US" altLang="ko-KR" sz="2000" dirty="0">
                <a:latin typeface="Arial" pitchFamily="34" charset="0"/>
                <a:cs typeface="Arial" pitchFamily="34" charset="0"/>
              </a:rPr>
              <a:t>IFC</a:t>
            </a:r>
            <a:endParaRPr lang="ko-KR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타원 7"/>
          <p:cNvSpPr>
            <a:spLocks noChangeAspect="1"/>
          </p:cNvSpPr>
          <p:nvPr/>
        </p:nvSpPr>
        <p:spPr bwMode="auto">
          <a:xfrm>
            <a:off x="4909013" y="2253916"/>
            <a:ext cx="2879725" cy="2879725"/>
          </a:xfrm>
          <a:prstGeom prst="ellipse">
            <a:avLst/>
          </a:prstGeom>
          <a:solidFill>
            <a:schemeClr val="tx1">
              <a:alpha val="47059"/>
            </a:schemeClr>
          </a:solidFill>
          <a:ln w="9525" cap="flat" cmpd="sng" algn="ctr">
            <a:noFill/>
            <a:prstDash val="solid"/>
            <a:round/>
            <a:headEnd type="stealth" w="med" len="lg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rIns="0"/>
          <a:lstStyle/>
          <a:p>
            <a:pPr algn="ctr" eaLnBrk="0" hangingPunct="0">
              <a:defRPr/>
            </a:pPr>
            <a:r>
              <a:rPr lang="en-US" altLang="ko-KR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IndoorGML</a:t>
            </a:r>
            <a:endParaRPr lang="en-US" altLang="ko-KR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endParaRPr lang="en-US" altLang="ko-KR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Symbolic Space</a:t>
            </a:r>
          </a:p>
          <a:p>
            <a:pPr algn="ctr" eaLnBrk="0" hangingPunct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Network and</a:t>
            </a:r>
          </a:p>
          <a:p>
            <a:pPr algn="ctr" eaLnBrk="0" hangingPunct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Multi-Layered</a:t>
            </a:r>
            <a:br>
              <a:rPr lang="en-US" altLang="ko-K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Space Model </a:t>
            </a:r>
            <a:endParaRPr lang="ko-KR" alt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1996258" y="5924817"/>
            <a:ext cx="6613967" cy="40011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square" lIns="0" rIns="0">
            <a:spAutoFit/>
          </a:bodyPr>
          <a:lstStyle/>
          <a:p>
            <a:pPr algn="ctr" eaLnBrk="0" hangingPunct="0">
              <a:defRPr/>
            </a:pPr>
            <a:r>
              <a:rPr lang="en-US" altLang="ko-KR" sz="2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Indoor positioning and geometry are not main focus</a:t>
            </a:r>
            <a:endParaRPr lang="ko-KR" altLang="en-US" sz="2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꺾인 연결선 4"/>
          <p:cNvCxnSpPr>
            <a:cxnSpLocks noChangeShapeType="1"/>
            <a:stCxn id="8" idx="4"/>
            <a:endCxn id="9" idx="1"/>
          </p:cNvCxnSpPr>
          <p:nvPr/>
        </p:nvCxnSpPr>
        <p:spPr bwMode="auto">
          <a:xfrm rot="5400000">
            <a:off x="3676952" y="3452947"/>
            <a:ext cx="991231" cy="4352618"/>
          </a:xfrm>
          <a:prstGeom prst="bentConnector4">
            <a:avLst>
              <a:gd name="adj1" fmla="val 39909"/>
              <a:gd name="adj2" fmla="val 105252"/>
            </a:avLst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슬라이드 번호 개체 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3</a:t>
            </a:fld>
            <a:endParaRPr lang="ko-KR" altLang="en-US"/>
          </a:p>
        </p:txBody>
      </p:sp>
      <p:pic>
        <p:nvPicPr>
          <p:cNvPr id="16" name="오디오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1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01"/>
    </mc:Choice>
    <mc:Fallback>
      <p:transition spd="slow" advTm="89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Combination of </a:t>
            </a:r>
            <a:r>
              <a:rPr lang="en-US" altLang="ko-KR" dirty="0" err="1" smtClean="0"/>
              <a:t>IndoorGML</a:t>
            </a:r>
            <a:r>
              <a:rPr lang="en-US" altLang="ko-KR" dirty="0"/>
              <a:t> </a:t>
            </a:r>
            <a:r>
              <a:rPr lang="en-US" altLang="ko-KR" dirty="0" smtClean="0"/>
              <a:t>and others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4777566" y="1294100"/>
            <a:ext cx="4032448" cy="5231245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5" name="위쪽 화살표 4"/>
          <p:cNvSpPr/>
          <p:nvPr/>
        </p:nvSpPr>
        <p:spPr>
          <a:xfrm>
            <a:off x="1384806" y="2000328"/>
            <a:ext cx="288032" cy="394683"/>
          </a:xfrm>
          <a:prstGeom prst="upArrow">
            <a:avLst/>
          </a:prstGeom>
          <a:solidFill>
            <a:srgbClr val="4F81B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47057" y="2395012"/>
            <a:ext cx="3286023" cy="413033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pic>
        <p:nvPicPr>
          <p:cNvPr id="7" name="Picture 2" descr="http://www.buildingsmart.com/files/imagecache/headerimages/uploads/images/BI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4808" y="2514585"/>
            <a:ext cx="2245371" cy="67251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20712" y="2663300"/>
            <a:ext cx="992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IFC</a:t>
            </a:r>
            <a:endParaRPr lang="ko-KR" altLang="en-US" sz="1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123" y="3713142"/>
            <a:ext cx="1018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KML</a:t>
            </a:r>
            <a:endParaRPr lang="ko-KR" altLang="en-US" sz="12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872" y="4601696"/>
            <a:ext cx="124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CityGML</a:t>
            </a:r>
            <a:endParaRPr lang="ko-KR" altLang="en-US" sz="12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1263" y="4300756"/>
            <a:ext cx="1346865" cy="92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3374" y="5291357"/>
            <a:ext cx="1042638" cy="108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21124" y="5572497"/>
            <a:ext cx="128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2D Indoor </a:t>
            </a:r>
            <a:br>
              <a:rPr lang="en-US" altLang="ko-KR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Floor Plan</a:t>
            </a:r>
            <a:endParaRPr lang="ko-KR" altLang="en-US" sz="1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31" descr="http://www.germanium3d.com/bcnet/upload/4/47/Resul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48" y="3233956"/>
            <a:ext cx="1251493" cy="102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547057" y="1557556"/>
            <a:ext cx="3286023" cy="442773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rPr>
              <a:t>IndoorGML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맑은 고딕"/>
              <a:cs typeface="Arial" pitchFamily="34" charset="0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7388496" y="1420910"/>
            <a:ext cx="1368152" cy="2414263"/>
            <a:chOff x="1886675" y="438674"/>
            <a:chExt cx="1368152" cy="241426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33882" y="762812"/>
              <a:ext cx="1273738" cy="2090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직사각형 17"/>
            <p:cNvSpPr/>
            <p:nvPr/>
          </p:nvSpPr>
          <p:spPr bwMode="auto">
            <a:xfrm>
              <a:off x="1886675" y="438674"/>
              <a:ext cx="1368152" cy="4284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rPr>
                <a:t>Indoor LBS</a:t>
              </a:r>
              <a:endParaRPr kumimoji="1" lang="ko-KR" altLang="en-US" sz="1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7287376" y="4137554"/>
            <a:ext cx="1441583" cy="2242053"/>
            <a:chOff x="2402020" y="4283291"/>
            <a:chExt cx="1441583" cy="2242053"/>
          </a:xfrm>
        </p:grpSpPr>
        <p:pic>
          <p:nvPicPr>
            <p:cNvPr id="20" name="Picture 14" descr="http://www.digitalworldtokyo.com/entryimages/2008/02/080213_RoboPorter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07" t="24151" r="24401" b="3098"/>
            <a:stretch/>
          </p:blipFill>
          <p:spPr bwMode="auto">
            <a:xfrm>
              <a:off x="2522795" y="4283291"/>
              <a:ext cx="1200032" cy="1879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직사각형 20"/>
            <p:cNvSpPr/>
            <p:nvPr/>
          </p:nvSpPr>
          <p:spPr bwMode="auto">
            <a:xfrm>
              <a:off x="2402020" y="6132189"/>
              <a:ext cx="1441583" cy="39315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1400" dirty="0" smtClean="0">
                  <a:latin typeface="Arial" pitchFamily="34" charset="0"/>
                  <a:ea typeface="맑은 고딕" pitchFamily="50" charset="-127"/>
                  <a:cs typeface="Arial" pitchFamily="34" charset="0"/>
                </a:rPr>
                <a:t>Indoor Robot</a:t>
              </a: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5286808" y="4429451"/>
            <a:ext cx="1993469" cy="2093357"/>
            <a:chOff x="3823269" y="1978907"/>
            <a:chExt cx="2541490" cy="2424806"/>
          </a:xfrm>
        </p:grpSpPr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973962" y="1978907"/>
              <a:ext cx="2240105" cy="2037181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직사각형 23"/>
            <p:cNvSpPr/>
            <p:nvPr/>
          </p:nvSpPr>
          <p:spPr bwMode="auto">
            <a:xfrm>
              <a:off x="3823269" y="4010558"/>
              <a:ext cx="2541490" cy="39315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rPr>
                <a:t>Indoor </a:t>
              </a:r>
              <a:r>
                <a:rPr kumimoji="0" lang="en-US" altLang="ko-KR" sz="140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맑은 고딕" pitchFamily="50" charset="-127"/>
                  <a:cs typeface="Arial" pitchFamily="34" charset="0"/>
                </a:rPr>
                <a:t>mCommerce</a:t>
              </a:r>
              <a:endParaRPr kumimoji="0" lang="ko-KR" alt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013416" y="1418645"/>
            <a:ext cx="1442540" cy="1750339"/>
            <a:chOff x="5107028" y="4923203"/>
            <a:chExt cx="1442540" cy="1750339"/>
          </a:xfrm>
        </p:grpSpPr>
        <p:pic>
          <p:nvPicPr>
            <p:cNvPr id="26" name="Picture 12" descr="File:Handicapped Accessible sign.sv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201" y="5645988"/>
              <a:ext cx="1027554" cy="102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직사각형 26"/>
            <p:cNvSpPr/>
            <p:nvPr/>
          </p:nvSpPr>
          <p:spPr bwMode="auto">
            <a:xfrm>
              <a:off x="5107028" y="4923203"/>
              <a:ext cx="1442540" cy="5816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1400" dirty="0">
                  <a:latin typeface="Arial" pitchFamily="34" charset="0"/>
                  <a:ea typeface="맑은 고딕" pitchFamily="50" charset="-127"/>
                  <a:cs typeface="Arial" pitchFamily="34" charset="0"/>
                </a:rPr>
                <a:t>Services</a:t>
              </a:r>
              <a:r>
                <a:rPr lang="en-US" altLang="ko-KR" sz="1400" dirty="0" smtClean="0">
                  <a:latin typeface="Arial" pitchFamily="34" charset="0"/>
                  <a:ea typeface="맑은 고딕" pitchFamily="50" charset="-127"/>
                  <a:cs typeface="Arial" pitchFamily="34" charset="0"/>
                </a:rPr>
                <a:t> for </a:t>
              </a:r>
              <a:br>
                <a:rPr lang="en-US" altLang="ko-KR" sz="1400" dirty="0" smtClean="0">
                  <a:latin typeface="Arial" pitchFamily="34" charset="0"/>
                  <a:ea typeface="맑은 고딕" pitchFamily="50" charset="-127"/>
                  <a:cs typeface="Arial" pitchFamily="34" charset="0"/>
                </a:rPr>
              </a:br>
              <a:r>
                <a:rPr lang="en-US" altLang="ko-KR" sz="1400" dirty="0" smtClean="0">
                  <a:latin typeface="Arial" pitchFamily="34" charset="0"/>
                  <a:ea typeface="맑은 고딕" pitchFamily="50" charset="-127"/>
                  <a:cs typeface="Arial" pitchFamily="34" charset="0"/>
                </a:rPr>
                <a:t>handicapped </a:t>
              </a:r>
              <a:br>
                <a:rPr lang="en-US" altLang="ko-KR" sz="1400" dirty="0" smtClean="0">
                  <a:latin typeface="Arial" pitchFamily="34" charset="0"/>
                  <a:ea typeface="맑은 고딕" pitchFamily="50" charset="-127"/>
                  <a:cs typeface="Arial" pitchFamily="34" charset="0"/>
                </a:rPr>
              </a:br>
              <a:r>
                <a:rPr lang="en-US" altLang="ko-KR" sz="1400" dirty="0" smtClean="0">
                  <a:latin typeface="Arial" pitchFamily="34" charset="0"/>
                  <a:ea typeface="맑은 고딕" pitchFamily="50" charset="-127"/>
                  <a:cs typeface="Arial" pitchFamily="34" charset="0"/>
                </a:rPr>
                <a:t>persons</a:t>
              </a: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6001673" y="2293770"/>
            <a:ext cx="1296144" cy="2137191"/>
            <a:chOff x="7245246" y="4134586"/>
            <a:chExt cx="1296144" cy="2137191"/>
          </a:xfrm>
        </p:grpSpPr>
        <p:pic>
          <p:nvPicPr>
            <p:cNvPr id="29" name="Picture 10" descr="free printable fire exit safe condition sign 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2" t="11219" r="10972" b="9128"/>
            <a:stretch/>
          </p:blipFill>
          <p:spPr bwMode="auto">
            <a:xfrm>
              <a:off x="7392965" y="4134586"/>
              <a:ext cx="1060898" cy="149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직사각형 29"/>
            <p:cNvSpPr/>
            <p:nvPr/>
          </p:nvSpPr>
          <p:spPr bwMode="auto">
            <a:xfrm>
              <a:off x="7245246" y="5593976"/>
              <a:ext cx="1296144" cy="67780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1400" dirty="0" smtClean="0">
                  <a:latin typeface="Arial" pitchFamily="34" charset="0"/>
                  <a:ea typeface="맑은 고딕" pitchFamily="50" charset="-127"/>
                  <a:cs typeface="Arial" pitchFamily="34" charset="0"/>
                </a:rPr>
                <a:t>Emergency Control</a:t>
              </a:r>
              <a:endParaRPr kumimoji="1" lang="ko-KR" altLang="en-US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31" name="위쪽 화살표 30"/>
          <p:cNvSpPr/>
          <p:nvPr/>
        </p:nvSpPr>
        <p:spPr>
          <a:xfrm rot="10800000">
            <a:off x="2706569" y="2000327"/>
            <a:ext cx="288032" cy="394684"/>
          </a:xfrm>
          <a:prstGeom prst="upArrow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672" y="2087980"/>
            <a:ext cx="1099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i="1" dirty="0" smtClean="0">
                <a:latin typeface="Arial" pitchFamily="34" charset="0"/>
                <a:cs typeface="Arial" pitchFamily="34" charset="0"/>
              </a:rPr>
              <a:t>Derivation</a:t>
            </a:r>
            <a:endParaRPr lang="ko-KR" altLang="en-US" sz="1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54057" y="2087980"/>
            <a:ext cx="1099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i="1" dirty="0" smtClean="0">
                <a:latin typeface="Arial" pitchFamily="34" charset="0"/>
                <a:cs typeface="Arial" pitchFamily="34" charset="0"/>
              </a:rPr>
              <a:t>Import</a:t>
            </a:r>
            <a:endParaRPr lang="ko-KR" altLang="en-US" sz="1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오른쪽 중괄호 33"/>
          <p:cNvSpPr/>
          <p:nvPr/>
        </p:nvSpPr>
        <p:spPr>
          <a:xfrm>
            <a:off x="4049102" y="1557555"/>
            <a:ext cx="360040" cy="4967789"/>
          </a:xfrm>
          <a:prstGeom prst="rightBrace">
            <a:avLst>
              <a:gd name="adj1" fmla="val 36552"/>
              <a:gd name="adj2" fmla="val 50000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81150" y="3922913"/>
            <a:ext cx="1512168" cy="369332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Application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슬라이드 번호 개체 틀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4</a:t>
            </a:fld>
            <a:endParaRPr lang="ko-KR" altLang="en-US"/>
          </a:p>
        </p:txBody>
      </p:sp>
      <p:pic>
        <p:nvPicPr>
          <p:cNvPr id="37" name="오디오 3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159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88"/>
    </mc:Choice>
    <mc:Fallback>
      <p:transition spd="slow" advTm="37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IndoorGML</a:t>
            </a:r>
            <a:r>
              <a:rPr lang="en-US" altLang="ko-KR" dirty="0" smtClean="0"/>
              <a:t> is a Graph Model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1989378" y="4564491"/>
            <a:ext cx="1223962" cy="5032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5" rIns="91407" bIns="45705" anchor="ctr"/>
          <a:lstStyle/>
          <a:p>
            <a:pPr algn="ctr">
              <a:defRPr/>
            </a:pPr>
            <a:r>
              <a:rPr lang="en-US" altLang="ko-K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CityGML</a:t>
            </a:r>
            <a:endParaRPr lang="ko-KR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41578" y="4564491"/>
            <a:ext cx="1223962" cy="50323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5" rIns="91407" bIns="45705" anchor="ctr"/>
          <a:lstStyle/>
          <a:p>
            <a:pPr algn="ctr">
              <a:defRPr/>
            </a:pPr>
            <a:r>
              <a:rPr lang="en-US" altLang="ko-KR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IFCxml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29240" y="4564491"/>
            <a:ext cx="792163" cy="503237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5" rIns="91407" bIns="45705" anchor="ctr"/>
          <a:lstStyle/>
          <a:p>
            <a:pPr algn="ctr" defTabSz="914070">
              <a:defRPr/>
            </a:pPr>
            <a:r>
              <a:rPr lang="en-US" altLang="ko-K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KML</a:t>
            </a:r>
            <a:endParaRPr lang="ko-KR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437303" y="4564491"/>
            <a:ext cx="1871662" cy="5032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5" rIns="91407" bIns="45705" anchor="ctr"/>
          <a:lstStyle/>
          <a:p>
            <a:pPr algn="ctr" defTabSz="914070">
              <a:defRPr/>
            </a:pPr>
            <a:r>
              <a:rPr lang="en-US" altLang="ko-K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Multi-Level 2D</a:t>
            </a:r>
            <a:endParaRPr lang="ko-KR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516928" y="4564491"/>
            <a:ext cx="1008062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5" rIns="91407" bIns="45705" anchor="ctr"/>
          <a:lstStyle/>
          <a:p>
            <a:pPr algn="ctr" defTabSz="914070">
              <a:defRPr/>
            </a:pPr>
            <a:r>
              <a:rPr lang="en-US" altLang="ko-K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Image</a:t>
            </a:r>
            <a:endParaRPr lang="ko-KR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324092" y="1853963"/>
            <a:ext cx="8472669" cy="1572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>
              <a:defRPr/>
            </a:pPr>
            <a:r>
              <a:rPr lang="en-US" altLang="ko-KR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IndoorGML</a:t>
            </a:r>
            <a:endParaRPr lang="ko-KR" altLang="en-US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8978" y="2403919"/>
            <a:ext cx="3844926" cy="389868"/>
          </a:xfrm>
          <a:prstGeom prst="rect">
            <a:avLst/>
          </a:prstGeom>
          <a:solidFill>
            <a:schemeClr val="bg1">
              <a:lumMod val="50000"/>
              <a:alpha val="5098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5" rIns="91407" bIns="45705" anchor="ctr"/>
          <a:lstStyle/>
          <a:p>
            <a:pPr defTabSz="914070">
              <a:defRPr/>
            </a:pPr>
            <a:r>
              <a:rPr lang="en-US" altLang="ko-K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Symbolic Space and Geometric Graph</a:t>
            </a:r>
            <a:endParaRPr lang="ko-KR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38978" y="2835373"/>
            <a:ext cx="3844926" cy="359643"/>
          </a:xfrm>
          <a:prstGeom prst="rect">
            <a:avLst/>
          </a:prstGeom>
          <a:solidFill>
            <a:schemeClr val="bg1">
              <a:lumMod val="50000"/>
              <a:alpha val="5098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5" rIns="91407" bIns="45705" anchor="ctr"/>
          <a:lstStyle/>
          <a:p>
            <a:pPr defTabSz="914070">
              <a:defRPr/>
            </a:pPr>
            <a:r>
              <a:rPr lang="en-US" altLang="ko-K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Multi-Layered Space Model</a:t>
            </a:r>
            <a:endParaRPr lang="ko-KR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894399" y="1630697"/>
            <a:ext cx="1336757" cy="3826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5" rIns="91407" bIns="45705" anchor="ctr"/>
          <a:lstStyle/>
          <a:p>
            <a:pPr algn="ctr" defTabSz="914070">
              <a:defRPr/>
            </a:pPr>
            <a:r>
              <a:rPr lang="en-US" altLang="ko-K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Topology</a:t>
            </a:r>
            <a:endParaRPr lang="ko-KR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24092" y="4348592"/>
            <a:ext cx="7885113" cy="1064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020959" y="5283628"/>
            <a:ext cx="1296194" cy="4547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5" rIns="91407" bIns="45705" anchor="ctr"/>
          <a:lstStyle/>
          <a:p>
            <a:pPr algn="ctr" defTabSz="914070">
              <a:defRPr/>
            </a:pPr>
            <a:r>
              <a:rPr lang="en-US" altLang="ko-K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Geometry</a:t>
            </a:r>
            <a:endParaRPr lang="ko-KR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덧셈 기호 14"/>
          <p:cNvSpPr/>
          <p:nvPr/>
        </p:nvSpPr>
        <p:spPr bwMode="auto">
          <a:xfrm>
            <a:off x="436988" y="3649373"/>
            <a:ext cx="533400" cy="533400"/>
          </a:xfrm>
          <a:prstGeom prst="mathPlus">
            <a:avLst/>
          </a:prstGeom>
          <a:solidFill>
            <a:schemeClr val="tx1"/>
          </a:solidFill>
          <a:ln w="9525" cap="flat" cmpd="sng" algn="ctr">
            <a:solidFill>
              <a:srgbClr val="969696"/>
            </a:solidFill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none" lIns="0" rIns="0">
            <a:spAutoFit/>
          </a:bodyPr>
          <a:lstStyle/>
          <a:p>
            <a:pPr eaLnBrk="0" hangingPunct="0">
              <a:defRPr/>
            </a:pPr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4611225" y="2465406"/>
            <a:ext cx="3919316" cy="677629"/>
            <a:chOff x="4611225" y="2465405"/>
            <a:chExt cx="3919316" cy="677629"/>
          </a:xfrm>
        </p:grpSpPr>
        <p:sp>
          <p:nvSpPr>
            <p:cNvPr id="17" name="오른쪽 중괄호 16"/>
            <p:cNvSpPr/>
            <p:nvPr/>
          </p:nvSpPr>
          <p:spPr>
            <a:xfrm>
              <a:off x="4611225" y="2465405"/>
              <a:ext cx="250141" cy="677629"/>
            </a:xfrm>
            <a:prstGeom prst="rightBrace">
              <a:avLst>
                <a:gd name="adj1" fmla="val 32365"/>
                <a:gd name="adj2" fmla="val 51474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5182403" y="2569580"/>
              <a:ext cx="3348138" cy="48613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Standard for Geometric Graph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아래쪽 화살표 18"/>
          <p:cNvSpPr/>
          <p:nvPr/>
        </p:nvSpPr>
        <p:spPr>
          <a:xfrm>
            <a:off x="6538733" y="2013372"/>
            <a:ext cx="244033" cy="556208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슬라이드 번호 개체 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5</a:t>
            </a:fld>
            <a:endParaRPr lang="ko-KR" altLang="en-US"/>
          </a:p>
        </p:txBody>
      </p:sp>
      <p:pic>
        <p:nvPicPr>
          <p:cNvPr id="21" name="오디오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12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41"/>
    </mc:Choice>
    <mc:Fallback>
      <p:transition spd="slow" advTm="34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Geometric Graph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8"/>
            <a:ext cx="8316056" cy="442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4" y="5836543"/>
            <a:ext cx="537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[D.K </a:t>
            </a:r>
            <a:r>
              <a:rPr lang="en-US" dirty="0" err="1" smtClean="0"/>
              <a:t>Suh</a:t>
            </a:r>
            <a:r>
              <a:rPr lang="en-US" dirty="0" smtClean="0"/>
              <a:t>, </a:t>
            </a:r>
            <a:r>
              <a:rPr lang="en-US" dirty="0" err="1" smtClean="0"/>
              <a:t>IndoorGML</a:t>
            </a:r>
            <a:r>
              <a:rPr lang="en-US" dirty="0" smtClean="0"/>
              <a:t> Workshop, Seoul, 2012]</a:t>
            </a:r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6</a:t>
            </a:fld>
            <a:endParaRPr lang="ko-KR" altLang="en-US"/>
          </a:p>
        </p:txBody>
      </p:sp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6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95"/>
    </mc:Choice>
    <mc:Fallback>
      <p:transition spd="slow" advTm="47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Three ways to represent geometry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2637886" y="2912446"/>
            <a:ext cx="6398610" cy="32906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ko-KR" dirty="0" err="1" smtClean="0">
                <a:solidFill>
                  <a:schemeClr val="tx1"/>
                </a:solidFill>
              </a:rPr>
              <a:t>IndoorGML</a:t>
            </a:r>
            <a:r>
              <a:rPr lang="en-US" altLang="ko-KR" dirty="0" smtClean="0">
                <a:solidFill>
                  <a:schemeClr val="tx1"/>
                </a:solidFill>
              </a:rPr>
              <a:t> Core Module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053" y="1256261"/>
            <a:ext cx="3816424" cy="14578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ko-KR" dirty="0" smtClean="0"/>
              <a:t>For detail geometric or semantic information of this space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188293" y="3001814"/>
            <a:ext cx="2129470" cy="1700959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</a:rPr>
              <a:t>Simplified Geometry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10281" y="4996890"/>
            <a:ext cx="2107482" cy="173198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</a:rPr>
              <a:t>Geometric Graph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78085" y="1903624"/>
            <a:ext cx="201622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External Objects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2754348" y="3272485"/>
            <a:ext cx="23762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</a:rPr>
              <a:t>indoorGMLCore</a:t>
            </a:r>
            <a:r>
              <a:rPr lang="en-US" altLang="ko-KR" sz="1400" dirty="0" smtClean="0">
                <a:solidFill>
                  <a:schemeClr val="tx1"/>
                </a:solidFill>
              </a:rPr>
              <a:t>::</a:t>
            </a:r>
            <a:br>
              <a:rPr lang="en-US" altLang="ko-KR" sz="1400" dirty="0" smtClean="0">
                <a:solidFill>
                  <a:schemeClr val="tx1"/>
                </a:solidFill>
              </a:rPr>
            </a:br>
            <a:r>
              <a:rPr lang="en-US" altLang="ko-KR" sz="1400" dirty="0" err="1" smtClean="0">
                <a:solidFill>
                  <a:schemeClr val="tx1"/>
                </a:solidFill>
              </a:rPr>
              <a:t>AbstractSpace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38726" y="3272485"/>
            <a:ext cx="2465723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</a:rPr>
              <a:t>indoorGMLCore</a:t>
            </a:r>
            <a:r>
              <a:rPr lang="en-US" altLang="ko-KR" sz="1400" dirty="0" smtClean="0">
                <a:solidFill>
                  <a:schemeClr val="tx1"/>
                </a:solidFill>
              </a:rPr>
              <a:t>:: </a:t>
            </a:r>
            <a:br>
              <a:rPr lang="en-US" altLang="ko-KR" sz="1400" dirty="0" smtClean="0">
                <a:solidFill>
                  <a:schemeClr val="tx1"/>
                </a:solidFill>
              </a:rPr>
            </a:br>
            <a:r>
              <a:rPr lang="en-US" altLang="ko-KR" sz="1400" dirty="0" err="1" smtClean="0">
                <a:solidFill>
                  <a:schemeClr val="tx1"/>
                </a:solidFill>
              </a:rPr>
              <a:t>AbstractSpaceBoundary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82289" y="3094139"/>
            <a:ext cx="1548172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</a:rPr>
              <a:t>gml</a:t>
            </a:r>
            <a:r>
              <a:rPr lang="en-US" altLang="ko-KR" sz="1400" dirty="0" smtClean="0">
                <a:solidFill>
                  <a:schemeClr val="tx1"/>
                </a:solidFill>
              </a:rPr>
              <a:t>::Solid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512563" y="4352605"/>
            <a:ext cx="1615921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</a:rPr>
              <a:t>indoorGMLCore</a:t>
            </a:r>
            <a:r>
              <a:rPr lang="en-US" altLang="ko-KR" sz="1400" dirty="0" smtClean="0">
                <a:solidFill>
                  <a:schemeClr val="tx1"/>
                </a:solidFill>
              </a:rPr>
              <a:t>::</a:t>
            </a:r>
            <a:br>
              <a:rPr lang="en-US" altLang="ko-KR" sz="1400" dirty="0" smtClean="0">
                <a:solidFill>
                  <a:schemeClr val="tx1"/>
                </a:solidFill>
              </a:rPr>
            </a:br>
            <a:r>
              <a:rPr lang="en-US" altLang="ko-KR" sz="1400" dirty="0" smtClean="0">
                <a:solidFill>
                  <a:schemeClr val="tx1"/>
                </a:solidFill>
              </a:rPr>
              <a:t>State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186248" y="5445353"/>
            <a:ext cx="1745793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</a:rPr>
              <a:t>indoorGMLCore</a:t>
            </a:r>
            <a:r>
              <a:rPr lang="en-US" altLang="ko-KR" sz="1400" dirty="0" smtClean="0">
                <a:solidFill>
                  <a:schemeClr val="tx1"/>
                </a:solidFill>
              </a:rPr>
              <a:t>::</a:t>
            </a:r>
            <a:br>
              <a:rPr lang="en-US" altLang="ko-KR" sz="1400" dirty="0" smtClean="0">
                <a:solidFill>
                  <a:schemeClr val="tx1"/>
                </a:solidFill>
              </a:rPr>
            </a:br>
            <a:r>
              <a:rPr lang="en-US" altLang="ko-KR" sz="1400" dirty="0" smtClean="0">
                <a:solidFill>
                  <a:schemeClr val="tx1"/>
                </a:solidFill>
              </a:rPr>
              <a:t>Transition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686766" y="5193327"/>
            <a:ext cx="1917683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</a:rPr>
              <a:t>indoorGMLCore</a:t>
            </a:r>
            <a:r>
              <a:rPr lang="en-US" altLang="ko-KR" sz="1400" dirty="0" smtClean="0">
                <a:solidFill>
                  <a:schemeClr val="tx1"/>
                </a:solidFill>
              </a:rPr>
              <a:t>::</a:t>
            </a:r>
            <a:br>
              <a:rPr lang="en-US" altLang="ko-KR" sz="1400" dirty="0" smtClean="0">
                <a:solidFill>
                  <a:schemeClr val="tx1"/>
                </a:solidFill>
              </a:rPr>
            </a:br>
            <a:r>
              <a:rPr lang="en-US" altLang="ko-KR" sz="1400" dirty="0" err="1" smtClean="0">
                <a:solidFill>
                  <a:schemeClr val="tx1"/>
                </a:solidFill>
              </a:rPr>
              <a:t>SpaceLayer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01540" y="5137120"/>
            <a:ext cx="1548172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</a:rPr>
              <a:t>gml</a:t>
            </a:r>
            <a:r>
              <a:rPr lang="en-US" altLang="ko-KR" sz="1400" dirty="0" smtClean="0">
                <a:solidFill>
                  <a:schemeClr val="tx1"/>
                </a:solidFill>
              </a:rPr>
              <a:t>::Point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01540" y="5792765"/>
            <a:ext cx="1548172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</a:rPr>
              <a:t>gml</a:t>
            </a:r>
            <a:r>
              <a:rPr lang="en-US" altLang="ko-KR" sz="1400" dirty="0" smtClean="0">
                <a:solidFill>
                  <a:schemeClr val="tx1"/>
                </a:solidFill>
              </a:rPr>
              <a:t>::Curve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17" name="꺾인 연결선 16"/>
          <p:cNvCxnSpPr>
            <a:stCxn id="9" idx="0"/>
            <a:endCxn id="8" idx="2"/>
          </p:cNvCxnSpPr>
          <p:nvPr/>
        </p:nvCxnSpPr>
        <p:spPr>
          <a:xfrm rot="16200000" flipV="1">
            <a:off x="2231938" y="1561943"/>
            <a:ext cx="864805" cy="2556283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꺾인 연결선 17"/>
          <p:cNvCxnSpPr>
            <a:stCxn id="10" idx="0"/>
            <a:endCxn id="8" idx="3"/>
          </p:cNvCxnSpPr>
          <p:nvPr/>
        </p:nvCxnSpPr>
        <p:spPr>
          <a:xfrm rot="16200000" flipV="1">
            <a:off x="4324534" y="225431"/>
            <a:ext cx="1116833" cy="4977277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/>
        </p:nvSpPr>
        <p:spPr>
          <a:xfrm>
            <a:off x="282289" y="3776541"/>
            <a:ext cx="1548172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</a:rPr>
              <a:t>gml</a:t>
            </a:r>
            <a:r>
              <a:rPr lang="en-US" altLang="ko-KR" sz="1400" dirty="0" smtClean="0">
                <a:solidFill>
                  <a:schemeClr val="tx1"/>
                </a:solidFill>
              </a:rPr>
              <a:t>::Surface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20" name="꺾인 연결선 19"/>
          <p:cNvCxnSpPr>
            <a:stCxn id="9" idx="1"/>
            <a:endCxn id="11" idx="3"/>
          </p:cNvCxnSpPr>
          <p:nvPr/>
        </p:nvCxnSpPr>
        <p:spPr>
          <a:xfrm rot="10800000">
            <a:off x="1830464" y="3346168"/>
            <a:ext cx="923887" cy="17834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꺾인 연결선 20"/>
          <p:cNvCxnSpPr>
            <a:endCxn id="19" idx="3"/>
          </p:cNvCxnSpPr>
          <p:nvPr/>
        </p:nvCxnSpPr>
        <p:spPr>
          <a:xfrm rot="10800000" flipV="1">
            <a:off x="1830464" y="3632526"/>
            <a:ext cx="4308263" cy="396044"/>
          </a:xfrm>
          <a:prstGeom prst="bentConnector3">
            <a:avLst>
              <a:gd name="adj1" fmla="val 13363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꺾인 연결선 21"/>
          <p:cNvCxnSpPr>
            <a:stCxn id="12" idx="1"/>
            <a:endCxn id="15" idx="3"/>
          </p:cNvCxnSpPr>
          <p:nvPr/>
        </p:nvCxnSpPr>
        <p:spPr>
          <a:xfrm rot="10800000" flipV="1">
            <a:off x="1849715" y="4604633"/>
            <a:ext cx="1662849" cy="784515"/>
          </a:xfrm>
          <a:prstGeom prst="bentConnector3">
            <a:avLst>
              <a:gd name="adj1" fmla="val 61129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꺾인 연결선 22"/>
          <p:cNvCxnSpPr>
            <a:stCxn id="13" idx="1"/>
            <a:endCxn id="16" idx="3"/>
          </p:cNvCxnSpPr>
          <p:nvPr/>
        </p:nvCxnSpPr>
        <p:spPr>
          <a:xfrm rot="10800000" flipV="1">
            <a:off x="1849712" y="5697382"/>
            <a:ext cx="1336534" cy="34741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다이아몬드 23"/>
          <p:cNvSpPr/>
          <p:nvPr/>
        </p:nvSpPr>
        <p:spPr>
          <a:xfrm>
            <a:off x="5130612" y="3293803"/>
            <a:ext cx="216024" cy="144016"/>
          </a:xfrm>
          <a:prstGeom prst="diamond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연결선 24"/>
          <p:cNvCxnSpPr>
            <a:stCxn id="24" idx="3"/>
          </p:cNvCxnSpPr>
          <p:nvPr/>
        </p:nvCxnSpPr>
        <p:spPr>
          <a:xfrm>
            <a:off x="5346636" y="3365811"/>
            <a:ext cx="792088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153973" y="3001816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boundedBy</a:t>
            </a:r>
            <a:endParaRPr lang="ko-KR" alt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130612" y="3427535"/>
            <a:ext cx="468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0..1</a:t>
            </a:r>
            <a:endParaRPr lang="ko-KR" alt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670672" y="3355527"/>
            <a:ext cx="468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smtClean="0"/>
              <a:t>*</a:t>
            </a:r>
            <a:endParaRPr lang="ko-KR" altLang="en-US" sz="1200" dirty="0"/>
          </a:p>
        </p:txBody>
      </p:sp>
      <p:cxnSp>
        <p:nvCxnSpPr>
          <p:cNvPr id="29" name="꺾인 연결선 28"/>
          <p:cNvCxnSpPr>
            <a:stCxn id="13" idx="0"/>
            <a:endCxn id="10" idx="2"/>
          </p:cNvCxnSpPr>
          <p:nvPr/>
        </p:nvCxnSpPr>
        <p:spPr>
          <a:xfrm rot="5400000" flipH="1" flipV="1">
            <a:off x="4880959" y="2954728"/>
            <a:ext cx="1668812" cy="3312443"/>
          </a:xfrm>
          <a:prstGeom prst="bentConnector3">
            <a:avLst>
              <a:gd name="adj1" fmla="val 21299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꺾인 연결선 29"/>
          <p:cNvCxnSpPr>
            <a:stCxn id="12" idx="0"/>
            <a:endCxn id="9" idx="2"/>
          </p:cNvCxnSpPr>
          <p:nvPr/>
        </p:nvCxnSpPr>
        <p:spPr>
          <a:xfrm rot="16200000" flipV="1">
            <a:off x="3843469" y="3875552"/>
            <a:ext cx="576064" cy="378042"/>
          </a:xfrm>
          <a:prstGeom prst="bentConnector3">
            <a:avLst>
              <a:gd name="adj1" fmla="val 29214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67109" y="4028572"/>
            <a:ext cx="991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smtClean="0"/>
              <a:t>duality</a:t>
            </a:r>
            <a:endParaRPr lang="ko-KR" alt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6380090" y="3905461"/>
            <a:ext cx="991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smtClean="0"/>
              <a:t>duality</a:t>
            </a:r>
            <a:endParaRPr lang="ko-KR" altLang="en-US" sz="1400" dirty="0"/>
          </a:p>
        </p:txBody>
      </p:sp>
      <p:sp>
        <p:nvSpPr>
          <p:cNvPr id="33" name="다이아몬드 32"/>
          <p:cNvSpPr/>
          <p:nvPr/>
        </p:nvSpPr>
        <p:spPr>
          <a:xfrm>
            <a:off x="6472565" y="5216701"/>
            <a:ext cx="216024" cy="144016"/>
          </a:xfrm>
          <a:prstGeom prst="diamond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다이아몬드 33"/>
          <p:cNvSpPr/>
          <p:nvPr/>
        </p:nvSpPr>
        <p:spPr>
          <a:xfrm>
            <a:off x="6491565" y="5454481"/>
            <a:ext cx="216024" cy="144016"/>
          </a:xfrm>
          <a:prstGeom prst="diamond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" name="꺾인 연결선 34"/>
          <p:cNvCxnSpPr>
            <a:stCxn id="33" idx="1"/>
            <a:endCxn id="12" idx="3"/>
          </p:cNvCxnSpPr>
          <p:nvPr/>
        </p:nvCxnSpPr>
        <p:spPr>
          <a:xfrm rot="10800000">
            <a:off x="5128485" y="4604634"/>
            <a:ext cx="1344083" cy="68407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꺾인 연결선 35"/>
          <p:cNvCxnSpPr>
            <a:stCxn id="34" idx="1"/>
            <a:endCxn id="13" idx="3"/>
          </p:cNvCxnSpPr>
          <p:nvPr/>
        </p:nvCxnSpPr>
        <p:spPr>
          <a:xfrm rot="10800000" flipV="1">
            <a:off x="4932039" y="5526490"/>
            <a:ext cx="1559526" cy="17089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795301" y="4548885"/>
            <a:ext cx="991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node</a:t>
            </a:r>
            <a:endParaRPr lang="ko-KR" alt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534889" y="5739773"/>
            <a:ext cx="756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edge</a:t>
            </a:r>
            <a:endParaRPr lang="ko-KR" alt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5202620" y="4308602"/>
            <a:ext cx="468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0..*</a:t>
            </a:r>
            <a:endParaRPr lang="ko-KR" alt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5004598" y="5357213"/>
            <a:ext cx="468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0..*</a:t>
            </a:r>
            <a:endParaRPr lang="ko-KR" alt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1866465" y="5086154"/>
            <a:ext cx="468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0..1</a:t>
            </a:r>
            <a:endParaRPr lang="ko-KR" alt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1871700" y="6046418"/>
            <a:ext cx="468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0..1</a:t>
            </a:r>
            <a:endParaRPr lang="ko-KR" alt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1849711" y="3064098"/>
            <a:ext cx="468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0..1</a:t>
            </a:r>
            <a:endParaRPr lang="ko-KR" alt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1849711" y="4059350"/>
            <a:ext cx="468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0..1</a:t>
            </a:r>
            <a:endParaRPr lang="ko-KR" alt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4292566" y="2198569"/>
            <a:ext cx="1962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external Reference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86197" y="2480398"/>
            <a:ext cx="468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0..1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84319" y="2155654"/>
            <a:ext cx="468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0..1</a:t>
            </a:r>
            <a:endParaRPr lang="ko-KR" alt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2878469" y="4792783"/>
            <a:ext cx="827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i="1" dirty="0" smtClean="0">
                <a:solidFill>
                  <a:srgbClr val="FF0000"/>
                </a:solidFill>
              </a:rPr>
              <a:t>node</a:t>
            </a:r>
            <a:endParaRPr lang="ko-KR" altLang="en-US" sz="1400" b="1" i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78468" y="5146704"/>
            <a:ext cx="827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i="1" dirty="0" smtClean="0">
                <a:solidFill>
                  <a:srgbClr val="FF0000"/>
                </a:solidFill>
              </a:rPr>
              <a:t>edge</a:t>
            </a:r>
            <a:endParaRPr lang="ko-KR" altLang="en-US" sz="1400" b="1" i="1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80312" y="4659941"/>
            <a:ext cx="138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i="1" dirty="0" smtClean="0">
                <a:solidFill>
                  <a:srgbClr val="FF0000"/>
                </a:solidFill>
              </a:rPr>
              <a:t>Graph of single layer</a:t>
            </a:r>
            <a:endParaRPr lang="ko-KR" altLang="en-US" sz="1400" b="1" i="1" dirty="0">
              <a:solidFill>
                <a:srgbClr val="FF0000"/>
              </a:solidFill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7</a:t>
            </a:fld>
            <a:endParaRPr lang="ko-KR" altLang="en-US"/>
          </a:p>
        </p:txBody>
      </p:sp>
      <p:pic>
        <p:nvPicPr>
          <p:cNvPr id="51" name="오디오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8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16"/>
    </mc:Choice>
    <mc:Fallback>
      <p:transition spd="slow" advTm="163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External Reference to </a:t>
            </a:r>
            <a:r>
              <a:rPr lang="en-US" altLang="ko-KR" dirty="0" err="1" smtClean="0"/>
              <a:t>CityGML</a:t>
            </a:r>
            <a:r>
              <a:rPr lang="en-US" altLang="ko-KR" dirty="0" smtClean="0"/>
              <a:t> Object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4860032" y="1556792"/>
            <a:ext cx="4032448" cy="386694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altLang="ko-KR" dirty="0" err="1" smtClean="0">
                <a:solidFill>
                  <a:schemeClr val="tx1"/>
                </a:solidFill>
              </a:rPr>
              <a:t>IndoorGML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1"/>
            <a:ext cx="39243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907704" y="1268760"/>
            <a:ext cx="2304256" cy="18002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53227" y="5409221"/>
            <a:ext cx="2304256" cy="9001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79512" y="6192723"/>
            <a:ext cx="1492274" cy="36004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gml</a:t>
            </a:r>
            <a:r>
              <a:rPr lang="en-US" altLang="ko-K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::</a:t>
            </a:r>
            <a:r>
              <a:rPr lang="en-US" altLang="ko-KR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MultiSurface</a:t>
            </a:r>
            <a:endParaRPr lang="ko-KR" alt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407191" y="1699895"/>
            <a:ext cx="1512169" cy="5040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indoorGMLCore</a:t>
            </a:r>
            <a: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::</a:t>
            </a:r>
            <a:b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AbstractSpace</a:t>
            </a:r>
            <a:endParaRPr lang="ko-KR" alt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407192" y="2672916"/>
            <a:ext cx="1512169" cy="5040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indoorGMLNavi</a:t>
            </a:r>
            <a: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::</a:t>
            </a:r>
            <a:b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NavigableSpace</a:t>
            </a:r>
            <a:endParaRPr lang="ko-KR" alt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364090" y="3645024"/>
            <a:ext cx="1584175" cy="5040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indoorGMLNavi</a:t>
            </a:r>
            <a: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::</a:t>
            </a:r>
            <a:b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TransferSpace</a:t>
            </a:r>
            <a:endParaRPr lang="ko-KR" alt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7308306" y="3645024"/>
            <a:ext cx="1493703" cy="5040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indoorGMLNavi</a:t>
            </a:r>
            <a: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::</a:t>
            </a:r>
            <a:b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GeneralSpace</a:t>
            </a:r>
            <a:endParaRPr lang="ko-KR" alt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04050" y="4581128"/>
            <a:ext cx="1656183" cy="5040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indoorGMLNavi</a:t>
            </a:r>
            <a: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::</a:t>
            </a:r>
            <a:br>
              <a:rPr lang="en-US" altLang="ko-K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ConnectionSpace</a:t>
            </a:r>
            <a:endParaRPr lang="ko-KR" alt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이등변 삼각형 13"/>
          <p:cNvSpPr/>
          <p:nvPr/>
        </p:nvSpPr>
        <p:spPr>
          <a:xfrm>
            <a:off x="7092281" y="2203951"/>
            <a:ext cx="144016" cy="144016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>
            <a:off x="7092281" y="3176972"/>
            <a:ext cx="144016" cy="144016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>
            <a:off x="6084168" y="4149925"/>
            <a:ext cx="144016" cy="144016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직선 연결선 16"/>
          <p:cNvCxnSpPr>
            <a:stCxn id="14" idx="3"/>
            <a:endCxn id="10" idx="0"/>
          </p:cNvCxnSpPr>
          <p:nvPr/>
        </p:nvCxnSpPr>
        <p:spPr>
          <a:xfrm flipH="1">
            <a:off x="7163275" y="2347968"/>
            <a:ext cx="1014" cy="32494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꺾인 연결선 17"/>
          <p:cNvCxnSpPr>
            <a:stCxn id="15" idx="3"/>
            <a:endCxn id="11" idx="0"/>
          </p:cNvCxnSpPr>
          <p:nvPr/>
        </p:nvCxnSpPr>
        <p:spPr>
          <a:xfrm rot="5400000">
            <a:off x="6498216" y="2978952"/>
            <a:ext cx="324036" cy="1008113"/>
          </a:xfrm>
          <a:prstGeom prst="bentConnector3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꺾인 연결선 18"/>
          <p:cNvCxnSpPr>
            <a:stCxn id="15" idx="3"/>
            <a:endCxn id="12" idx="0"/>
          </p:cNvCxnSpPr>
          <p:nvPr/>
        </p:nvCxnSpPr>
        <p:spPr>
          <a:xfrm rot="16200000" flipH="1">
            <a:off x="7447705" y="3037573"/>
            <a:ext cx="324036" cy="890867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꺾인 연결선 19"/>
          <p:cNvCxnSpPr>
            <a:stCxn id="16" idx="3"/>
            <a:endCxn id="13" idx="0"/>
          </p:cNvCxnSpPr>
          <p:nvPr/>
        </p:nvCxnSpPr>
        <p:spPr>
          <a:xfrm rot="5400000">
            <a:off x="5850566" y="4275517"/>
            <a:ext cx="287187" cy="324036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TextBox 20"/>
          <p:cNvSpPr txBox="1"/>
          <p:nvPr/>
        </p:nvSpPr>
        <p:spPr>
          <a:xfrm>
            <a:off x="5343770" y="5085184"/>
            <a:ext cx="975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(door)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67377" y="4149080"/>
            <a:ext cx="975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(room)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직선 화살표 연결선 22"/>
          <p:cNvCxnSpPr>
            <a:stCxn id="9" idx="1"/>
          </p:cNvCxnSpPr>
          <p:nvPr/>
        </p:nvCxnSpPr>
        <p:spPr>
          <a:xfrm flipH="1">
            <a:off x="4067946" y="1951923"/>
            <a:ext cx="2339245" cy="558519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>
            <a:stCxn id="13" idx="1"/>
          </p:cNvCxnSpPr>
          <p:nvPr/>
        </p:nvCxnSpPr>
        <p:spPr>
          <a:xfrm flipH="1">
            <a:off x="2123728" y="4833157"/>
            <a:ext cx="2880320" cy="1116124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8</a:t>
            </a:fld>
            <a:endParaRPr lang="ko-KR" altLang="en-US"/>
          </a:p>
        </p:txBody>
      </p:sp>
      <p:pic>
        <p:nvPicPr>
          <p:cNvPr id="25" name="오디오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9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36"/>
    </mc:Choice>
    <mc:Fallback>
      <p:transition spd="slow" advTm="67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097" y="3857917"/>
            <a:ext cx="2432115" cy="25234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7" name="그룹 16"/>
          <p:cNvGrpSpPr/>
          <p:nvPr/>
        </p:nvGrpSpPr>
        <p:grpSpPr>
          <a:xfrm>
            <a:off x="251522" y="1151817"/>
            <a:ext cx="3065811" cy="2113160"/>
            <a:chOff x="587640" y="4032437"/>
            <a:chExt cx="3065811" cy="211316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640" y="4414781"/>
              <a:ext cx="3065811" cy="173081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493211" y="4032437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 err="1" smtClean="0"/>
                <a:t>IndoorGML</a:t>
              </a:r>
              <a:endParaRPr lang="ko-KR" altLang="en-US" dirty="0"/>
            </a:p>
          </p:txBody>
        </p:sp>
        <p:sp>
          <p:nvSpPr>
            <p:cNvPr id="7" name="타원 6"/>
            <p:cNvSpPr/>
            <p:nvPr/>
          </p:nvSpPr>
          <p:spPr>
            <a:xfrm>
              <a:off x="2120545" y="4624634"/>
              <a:ext cx="265876" cy="2763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4107194" y="1844825"/>
            <a:ext cx="4680520" cy="2664297"/>
            <a:chOff x="1115616" y="548680"/>
            <a:chExt cx="4680520" cy="2664296"/>
          </a:xfrm>
        </p:grpSpPr>
        <p:sp>
          <p:nvSpPr>
            <p:cNvPr id="5" name="직사각형 4"/>
            <p:cNvSpPr/>
            <p:nvPr/>
          </p:nvSpPr>
          <p:spPr>
            <a:xfrm>
              <a:off x="1115616" y="548680"/>
              <a:ext cx="4680520" cy="26642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710782"/>
              <a:ext cx="2164030" cy="208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395" y="709836"/>
              <a:ext cx="2039226" cy="198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91680" y="279263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0</a:t>
              </a:r>
              <a:r>
                <a:rPr lang="en-US" altLang="ko-KR" baseline="30000" dirty="0" smtClean="0"/>
                <a:t>th</a:t>
              </a:r>
              <a:r>
                <a:rPr lang="en-US" altLang="ko-KR" dirty="0" smtClean="0"/>
                <a:t> Floor</a:t>
              </a:r>
              <a:endParaRPr lang="ko-KR" alt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23928" y="2792634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1</a:t>
              </a:r>
              <a:r>
                <a:rPr lang="en-US" altLang="ko-KR" baseline="30000" dirty="0" smtClean="0"/>
                <a:t>st</a:t>
              </a:r>
              <a:r>
                <a:rPr lang="en-US" altLang="ko-KR" dirty="0" smtClean="0"/>
                <a:t> Floor</a:t>
              </a:r>
              <a:endParaRPr lang="ko-KR" altLang="en-US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349218" y="761162"/>
              <a:ext cx="622800" cy="756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1" name="구부러진 연결선 10"/>
          <p:cNvCxnSpPr>
            <a:stCxn id="8" idx="1"/>
            <a:endCxn id="7" idx="6"/>
          </p:cNvCxnSpPr>
          <p:nvPr/>
        </p:nvCxnSpPr>
        <p:spPr>
          <a:xfrm rot="10800000">
            <a:off x="2050304" y="1882180"/>
            <a:ext cx="2290495" cy="553129"/>
          </a:xfrm>
          <a:prstGeom prst="curvedConnector3">
            <a:avLst>
              <a:gd name="adj1" fmla="val 50000"/>
            </a:avLst>
          </a:prstGeom>
          <a:noFill/>
          <a:ln>
            <a:solidFill>
              <a:srgbClr val="FF0000"/>
            </a:solidFill>
            <a:headEnd type="triangle" w="med" len="med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TextBox 20"/>
          <p:cNvSpPr txBox="1"/>
          <p:nvPr/>
        </p:nvSpPr>
        <p:spPr>
          <a:xfrm>
            <a:off x="2627784" y="2278614"/>
            <a:ext cx="1368152" cy="1200329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/>
              <a:t>External Reference to room in </a:t>
            </a:r>
            <a:r>
              <a:rPr lang="en-US" altLang="ko-KR" dirty="0" err="1" smtClean="0"/>
              <a:t>CityGML</a:t>
            </a:r>
            <a:endParaRPr lang="ko-KR" altLang="en-US" dirty="0"/>
          </a:p>
        </p:txBody>
      </p:sp>
      <p:sp>
        <p:nvSpPr>
          <p:cNvPr id="18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Linking </a:t>
            </a:r>
            <a:r>
              <a:rPr lang="en-US" altLang="ko-KR" dirty="0" err="1" smtClean="0"/>
              <a:t>IndoorGML</a:t>
            </a:r>
            <a:r>
              <a:rPr lang="en-US" altLang="ko-KR" dirty="0" smtClean="0"/>
              <a:t> with </a:t>
            </a:r>
            <a:r>
              <a:rPr lang="en-US" altLang="ko-KR" dirty="0" err="1" smtClean="0"/>
              <a:t>CityGML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17334" y="2813307"/>
            <a:ext cx="172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>
                <a:solidFill>
                  <a:srgbClr val="FF0000"/>
                </a:solidFill>
              </a:rPr>
              <a:t>gml</a:t>
            </a:r>
            <a:r>
              <a:rPr lang="en-US" altLang="ko-KR" dirty="0" smtClean="0">
                <a:solidFill>
                  <a:srgbClr val="FF0000"/>
                </a:solidFill>
              </a:rPr>
              <a:t>::id=001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F14E1-551A-43DA-A8DF-EA5819FB571E}" type="slidenum">
              <a:rPr lang="ko-KR" altLang="en-US" smtClean="0"/>
              <a:pPr/>
              <a:t>9</a:t>
            </a:fld>
            <a:endParaRPr lang="ko-KR" altLang="en-US"/>
          </a:p>
        </p:txBody>
      </p:sp>
      <p:pic>
        <p:nvPicPr>
          <p:cNvPr id="9" name="오디오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8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90"/>
    </mc:Choice>
    <mc:Fallback>
      <p:transition spd="slow" advTm="4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.2|0.5|0.5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6.1|13.8|0.8|0.6|0.8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389</Words>
  <Application>Microsoft Office PowerPoint</Application>
  <PresentationFormat>화면 슬라이드 쇼(4:3)</PresentationFormat>
  <Paragraphs>164</Paragraphs>
  <Slides>15</Slides>
  <Notes>0</Notes>
  <HiddenSlides>0</HiddenSlides>
  <MMClips>15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6" baseType="lpstr">
      <vt:lpstr>Office 테마</vt:lpstr>
      <vt:lpstr>Linking IndoorGML with CityGML</vt:lpstr>
      <vt:lpstr>Agenda</vt:lpstr>
      <vt:lpstr>IndoorGML as a Complement</vt:lpstr>
      <vt:lpstr>Combination of IndoorGML and others</vt:lpstr>
      <vt:lpstr>IndoorGML is a Graph Model</vt:lpstr>
      <vt:lpstr>Geometric Graph</vt:lpstr>
      <vt:lpstr>Three ways to represent geometry</vt:lpstr>
      <vt:lpstr>External Reference to CityGML Object</vt:lpstr>
      <vt:lpstr>Linking IndoorGML with CityGML</vt:lpstr>
      <vt:lpstr>Issues</vt:lpstr>
      <vt:lpstr>Geometry</vt:lpstr>
      <vt:lpstr>1:N mapping</vt:lpstr>
      <vt:lpstr>Virtual Division</vt:lpstr>
      <vt:lpstr>Virtual Division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Ki-Joune Li</dc:creator>
  <cp:lastModifiedBy>Ki-Joune Li</cp:lastModifiedBy>
  <cp:revision>28</cp:revision>
  <dcterms:created xsi:type="dcterms:W3CDTF">2013-06-17T02:02:59Z</dcterms:created>
  <dcterms:modified xsi:type="dcterms:W3CDTF">2013-06-18T07:28:32Z</dcterms:modified>
</cp:coreProperties>
</file>